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57" r:id="rId3"/>
    <p:sldId id="260" r:id="rId4"/>
    <p:sldId id="278" r:id="rId5"/>
    <p:sldId id="471" r:id="rId6"/>
    <p:sldId id="474" r:id="rId7"/>
    <p:sldId id="285" r:id="rId8"/>
    <p:sldId id="519" r:id="rId9"/>
    <p:sldId id="518" r:id="rId10"/>
    <p:sldId id="473" r:id="rId11"/>
    <p:sldId id="280" r:id="rId12"/>
    <p:sldId id="462" r:id="rId13"/>
    <p:sldId id="463" r:id="rId14"/>
    <p:sldId id="470" r:id="rId15"/>
    <p:sldId id="469" r:id="rId16"/>
    <p:sldId id="494" r:id="rId17"/>
    <p:sldId id="476" r:id="rId18"/>
    <p:sldId id="259" r:id="rId19"/>
    <p:sldId id="266" r:id="rId20"/>
    <p:sldId id="261" r:id="rId21"/>
    <p:sldId id="267" r:id="rId22"/>
    <p:sldId id="477" r:id="rId23"/>
    <p:sldId id="502" r:id="rId24"/>
    <p:sldId id="501" r:id="rId25"/>
    <p:sldId id="504" r:id="rId26"/>
    <p:sldId id="503" r:id="rId27"/>
    <p:sldId id="475" r:id="rId28"/>
    <p:sldId id="262" r:id="rId29"/>
    <p:sldId id="505" r:id="rId30"/>
    <p:sldId id="506" r:id="rId31"/>
    <p:sldId id="485" r:id="rId32"/>
    <p:sldId id="508" r:id="rId33"/>
    <p:sldId id="509" r:id="rId34"/>
    <p:sldId id="495" r:id="rId35"/>
    <p:sldId id="496" r:id="rId36"/>
    <p:sldId id="516" r:id="rId37"/>
    <p:sldId id="514" r:id="rId38"/>
    <p:sldId id="515" r:id="rId39"/>
    <p:sldId id="498" r:id="rId40"/>
    <p:sldId id="466" r:id="rId41"/>
    <p:sldId id="511" r:id="rId42"/>
    <p:sldId id="490" r:id="rId43"/>
    <p:sldId id="512" r:id="rId44"/>
    <p:sldId id="513" r:id="rId45"/>
    <p:sldId id="500" r:id="rId46"/>
    <p:sldId id="517" r:id="rId47"/>
    <p:sldId id="472" r:id="rId48"/>
    <p:sldId id="283" r:id="rId49"/>
    <p:sldId id="282" r:id="rId50"/>
    <p:sldId id="279" r:id="rId51"/>
    <p:sldId id="281" r:id="rId52"/>
    <p:sldId id="286" r:id="rId53"/>
    <p:sldId id="289" r:id="rId54"/>
    <p:sldId id="287" r:id="rId55"/>
    <p:sldId id="446" r:id="rId56"/>
    <p:sldId id="447" r:id="rId57"/>
    <p:sldId id="448" r:id="rId58"/>
    <p:sldId id="453" r:id="rId59"/>
    <p:sldId id="455" r:id="rId60"/>
    <p:sldId id="454" r:id="rId61"/>
    <p:sldId id="288" r:id="rId62"/>
    <p:sldId id="290" r:id="rId63"/>
    <p:sldId id="456" r:id="rId64"/>
    <p:sldId id="457" r:id="rId65"/>
    <p:sldId id="460" r:id="rId66"/>
    <p:sldId id="458" r:id="rId67"/>
    <p:sldId id="461" r:id="rId68"/>
    <p:sldId id="459" r:id="rId69"/>
    <p:sldId id="467" r:id="rId70"/>
    <p:sldId id="464" r:id="rId71"/>
    <p:sldId id="465" r:id="rId72"/>
    <p:sldId id="497" r:id="rId73"/>
    <p:sldId id="499" r:id="rId74"/>
  </p:sldIdLst>
  <p:sldSz cx="9144000" cy="5143500" type="screen16x9"/>
  <p:notesSz cx="6858000" cy="9144000"/>
  <p:embeddedFontLst>
    <p:embeddedFont>
      <p:font typeface="Cambria" panose="02040503050406030204" pitchFamily="18" charset="0"/>
      <p:regular r:id="rId76"/>
      <p:bold r:id="rId77"/>
      <p:italic r:id="rId78"/>
      <p:boldItalic r:id="rId79"/>
    </p:embeddedFont>
    <p:embeddedFont>
      <p:font typeface="Cambria Math" panose="02040503050406030204" pitchFamily="18" charset="0"/>
      <p:regular r:id="rId80"/>
    </p:embeddedFont>
    <p:embeddedFont>
      <p:font typeface="Consolas" panose="020B0609020204030204" pitchFamily="49" charset="0"/>
      <p:regular r:id="rId81"/>
      <p:bold r:id="rId82"/>
      <p:italic r:id="rId83"/>
      <p:boldItalic r:id="rId84"/>
    </p:embeddedFont>
    <p:embeddedFont>
      <p:font typeface="Lato" panose="020F0502020204030203" pitchFamily="34" charset="0"/>
      <p:regular r:id="rId85"/>
      <p:bold r:id="rId86"/>
      <p:italic r:id="rId87"/>
      <p:boldItalic r:id="rId88"/>
    </p:embeddedFont>
    <p:embeddedFont>
      <p:font typeface="Raleway" pitchFamily="2" charset="77"/>
      <p:regular r:id="rId89"/>
      <p:bold r:id="rId90"/>
      <p:italic r:id="rId91"/>
      <p:boldItalic r:id="rId92"/>
    </p:embeddedFont>
    <p:embeddedFont>
      <p:font typeface="Segoe UI" panose="020B0502040204020203"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6"/>
  </p:normalViewPr>
  <p:slideViewPr>
    <p:cSldViewPr snapToGrid="0" snapToObjects="1">
      <p:cViewPr varScale="1">
        <p:scale>
          <a:sx n="160" d="100"/>
          <a:sy n="160"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8.fntdata"/><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4098195F-3CE7-430D-8206-B59D789E3FD7}" type="presOf" srcId="{BEE22CC3-71A8-4FE2-A916-4C37F1A89AFD}" destId="{26C05194-595E-44D1-84CB-2197238A83C4}"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B26A2758-B536-46AC-AE20-2D1C416410AF}" srcId="{C4A18F04-8465-4A83-914F-4A7B135D0C3F}" destId="{845C6A2F-02F1-4212-8450-8F6352476350}" srcOrd="0" destOrd="0" parTransId="{15FA66C3-D962-481F-83AA-456253215DFB}" sibTransId="{CF81A6BC-E135-43B7-97BF-0EF9BBA11246}"/>
    <dgm:cxn modelId="{B0F8E65E-8BC8-447C-B141-58A3F7317AF9}" type="presOf" srcId="{698589B5-C5F8-40DA-B31C-C31B0111C986}" destId="{D92B4BBC-CA67-4077-B8EB-A36AC6C97223}" srcOrd="0" destOrd="3" presId="urn:microsoft.com/office/officeart/2005/8/layout/hList6"/>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10/21/25</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30.png"/><Relationship Id="rId10" Type="http://schemas.openxmlformats.org/officeDocument/2006/relationships/hyperlink" Target="https://learn.microsoft.com/en-us/azure/ai-foundry/foundry-local/get-started" TargetMode="External"/><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18" Type="http://schemas.openxmlformats.org/officeDocument/2006/relationships/image" Target="../media/image25.pn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19" Type="http://schemas.openxmlformats.org/officeDocument/2006/relationships/image" Target="../media/image26.sv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 Id="rId9" Type="http://schemas.openxmlformats.org/officeDocument/2006/relationships/image" Target="../media/image26.sv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25.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26.sv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0.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wjZofJX0v4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hyperlink" Target="https://evanw.github.io/float-to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43.xml.rels><?xml version="1.0" encoding="UTF-8" standalone="yes"?>
<Relationships xmlns="http://schemas.openxmlformats.org/package/2006/relationships"><Relationship Id="rId3" Type="http://schemas.openxmlformats.org/officeDocument/2006/relationships/hyperlink" Target="https://blogs.nvidia.com/blog/2020/05/14/tensorfloat-32-precision-format/" TargetMode="Externa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wmf"/><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11.wmf"/><Relationship Id="rId4"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hyperlink" Target="https://www.thekerneltrip.com/machine/learning/computational-complexity-learning-algorithm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16.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17.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66.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71.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Foundry</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Foundry, play with a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Foundry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353FAC-460A-3B44-FC36-A6516B087655}"/>
              </a:ext>
            </a:extLst>
          </p:cNvPr>
          <p:cNvSpPr txBox="1"/>
          <p:nvPr/>
        </p:nvSpPr>
        <p:spPr>
          <a:xfrm>
            <a:off x="134577" y="4044330"/>
            <a:ext cx="3595856" cy="646331"/>
          </a:xfrm>
          <a:prstGeom prst="rect">
            <a:avLst/>
          </a:prstGeom>
          <a:noFill/>
        </p:spPr>
        <p:txBody>
          <a:bodyPr wrap="none" rtlCol="0">
            <a:spAutoFit/>
          </a:bodyPr>
          <a:lstStyle/>
          <a:p>
            <a:pPr algn="ctr"/>
            <a:r>
              <a:rPr lang="en-US" dirty="0"/>
              <a:t>Foundry Local</a:t>
            </a:r>
          </a:p>
          <a:p>
            <a:pPr algn="ctr"/>
            <a:r>
              <a:rPr lang="en-US" sz="800" dirty="0">
                <a:hlinkClick r:id="rId10"/>
              </a:rPr>
              <a:t>https://learn.microsoft.com/en-us/azure/ai-foundry/foundry-local/get-started</a:t>
            </a:r>
            <a:endParaRPr lang="en-US" sz="800" dirty="0"/>
          </a:p>
          <a:p>
            <a:pPr algn="ctr"/>
            <a:endParaRPr lang="en-US" dirty="0"/>
          </a:p>
        </p:txBody>
      </p:sp>
    </p:spTree>
    <p:extLst>
      <p:ext uri="{BB962C8B-B14F-4D97-AF65-F5344CB8AC3E}">
        <p14:creationId xmlns:p14="http://schemas.microsoft.com/office/powerpoint/2010/main" val="3206813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500" y="1246196"/>
            <a:ext cx="2808000" cy="2806200"/>
          </a:xfrm>
        </p:spPr>
        <p:txBody>
          <a:bodyPr/>
          <a:lstStyle/>
          <a:p>
            <a:r>
              <a:rPr lang="en-US" dirty="0"/>
              <a:t>For certain hosted models, you can deploy a serverless endpoint.</a:t>
            </a:r>
          </a:p>
          <a:p>
            <a:endParaRPr lang="en-US" dirty="0"/>
          </a:p>
          <a:p>
            <a:r>
              <a:rPr lang="en-US" dirty="0"/>
              <a:t>Pay-as-you-go pricing based on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3523657" y="10999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5870102" y="2862470"/>
            <a:ext cx="2769551" cy="2042491"/>
          </a:xfrm>
          <a:prstGeom prst="rect">
            <a:avLst/>
          </a:prstGeom>
          <a:ln>
            <a:solidFill>
              <a:schemeClr val="tx1"/>
            </a:solidFill>
          </a:ln>
        </p:spPr>
      </p:pic>
      <p:pic>
        <p:nvPicPr>
          <p:cNvPr id="6" name="Picture 5">
            <a:extLst>
              <a:ext uri="{FF2B5EF4-FFF2-40B4-BE49-F238E27FC236}">
                <a16:creationId xmlns:a16="http://schemas.microsoft.com/office/drawing/2014/main" id="{AB2BD686-D53E-0280-471E-3DD2AD261D59}"/>
              </a:ext>
            </a:extLst>
          </p:cNvPr>
          <p:cNvPicPr>
            <a:picLocks noChangeAspect="1"/>
          </p:cNvPicPr>
          <p:nvPr/>
        </p:nvPicPr>
        <p:blipFill>
          <a:blip r:embed="rId4"/>
          <a:stretch>
            <a:fillRect/>
          </a:stretch>
        </p:blipFill>
        <p:spPr>
          <a:xfrm>
            <a:off x="319500" y="2649296"/>
            <a:ext cx="3083981" cy="2336782"/>
          </a:xfrm>
          <a:prstGeom prst="rect">
            <a:avLst/>
          </a:prstGeom>
        </p:spPr>
      </p:pic>
    </p:spTree>
    <p:extLst>
      <p:ext uri="{BB962C8B-B14F-4D97-AF65-F5344CB8AC3E}">
        <p14:creationId xmlns:p14="http://schemas.microsoft.com/office/powerpoint/2010/main" val="3902434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xmlns="">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xmlns="">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xmlns="">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xmlns="">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xmlns="">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xmlns="">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Tree>
    <p:extLst>
      <p:ext uri="{BB962C8B-B14F-4D97-AF65-F5344CB8AC3E}">
        <p14:creationId xmlns:p14="http://schemas.microsoft.com/office/powerpoint/2010/main" val="1875120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xmlns="">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xmlns="">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xmlns="">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xmlns="">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m:t>
                                            </m:r>
                                            <m:r>
                                              <a:rPr lang="en-US" b="0" i="1" smtClean="0">
                                                <a:solidFill>
                                                  <a:schemeClr val="accent3">
                                                    <a:lumMod val="75000"/>
                                                  </a:schemeClr>
                                                </a:solidFill>
                                                <a:latin typeface="Cambria Math" panose="02040503050406030204" pitchFamily="18" charset="0"/>
                                              </a:rPr>
                                              <m:t>.00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m:t>
                                            </m:r>
                                            <m:r>
                                              <a:rPr lang="en-US" b="0" i="1" smtClean="0">
                                                <a:solidFill>
                                                  <a:srgbClr val="C00000"/>
                                                </a:solidFill>
                                                <a:latin typeface="Cambria Math" panose="02040503050406030204" pitchFamily="18" charset="0"/>
                                              </a:rPr>
                                              <m:t>.06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xmlns="">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xmlns="">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xmlns="">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xmlns="">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GPT-3 175B Configuration</a:t>
            </a:r>
          </a:p>
        </p:txBody>
      </p:sp>
      <p:sp>
        <p:nvSpPr>
          <p:cNvPr id="9" name="TextBox 8">
            <a:extLst>
              <a:ext uri="{FF2B5EF4-FFF2-40B4-BE49-F238E27FC236}">
                <a16:creationId xmlns:a16="http://schemas.microsoft.com/office/drawing/2014/main" id="{37122D6A-0CA6-8FE6-28BD-74D702302EB2}"/>
              </a:ext>
            </a:extLst>
          </p:cNvPr>
          <p:cNvSpPr txBox="1"/>
          <p:nvPr/>
        </p:nvSpPr>
        <p:spPr>
          <a:xfrm>
            <a:off x="4235450" y="4717445"/>
            <a:ext cx="4705350" cy="307777"/>
          </a:xfrm>
          <a:prstGeom prst="rect">
            <a:avLst/>
          </a:prstGeom>
          <a:noFill/>
        </p:spPr>
        <p:txBody>
          <a:bodyPr wrap="square">
            <a:spAutoFit/>
          </a:bodyPr>
          <a:lstStyle/>
          <a:p>
            <a:r>
              <a:rPr lang="en-US" dirty="0"/>
              <a:t>Source: </a:t>
            </a:r>
            <a:r>
              <a:rPr lang="en-US" dirty="0">
                <a:hlinkClick r:id="rId2"/>
              </a:rPr>
              <a:t>https://www.youtube.com/watch?v=wjZofJX0v4M</a:t>
            </a:r>
            <a:endParaRPr lang="en-US" dirty="0"/>
          </a:p>
        </p:txBody>
      </p:sp>
    </p:spTree>
    <p:extLst>
      <p:ext uri="{BB962C8B-B14F-4D97-AF65-F5344CB8AC3E}">
        <p14:creationId xmlns:p14="http://schemas.microsoft.com/office/powerpoint/2010/main" val="250255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122074" y="3400729"/>
            <a:ext cx="1609736" cy="307777"/>
          </a:xfrm>
          <a:prstGeom prst="rect">
            <a:avLst/>
          </a:prstGeom>
          <a:noFill/>
        </p:spPr>
        <p:txBody>
          <a:bodyPr wrap="none" rtlCol="0">
            <a:spAutoFit/>
          </a:bodyPr>
          <a:lstStyle/>
          <a:p>
            <a:pPr algn="ctr"/>
            <a:r>
              <a:rPr lang="en-US" dirty="0"/>
              <a:t>Azure AI Services</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266894" y="3382524"/>
            <a:ext cx="1059907" cy="307777"/>
          </a:xfrm>
          <a:prstGeom prst="rect">
            <a:avLst/>
          </a:prstGeom>
          <a:noFill/>
        </p:spPr>
        <p:txBody>
          <a:bodyPr wrap="none" rtlCol="0">
            <a:spAutoFit/>
          </a:bodyPr>
          <a:lstStyle/>
          <a:p>
            <a:pPr algn="ctr"/>
            <a:r>
              <a:rPr lang="en-US" dirty="0"/>
              <a:t>AI Foundry</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3946879347"/>
              </p:ext>
            </p:extLst>
          </p:nvPr>
        </p:nvGraphicFramePr>
        <p:xfrm>
          <a:off x="495300" y="166370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“mantissa”</a:t>
            </a:r>
          </a:p>
        </p:txBody>
      </p:sp>
      <p:sp>
        <p:nvSpPr>
          <p:cNvPr id="12" name="TextBox 11">
            <a:extLst>
              <a:ext uri="{FF2B5EF4-FFF2-40B4-BE49-F238E27FC236}">
                <a16:creationId xmlns:a16="http://schemas.microsoft.com/office/drawing/2014/main" id="{9963DCF0-3F5B-7682-28A3-1EBE3869754B}"/>
              </a:ext>
            </a:extLst>
          </p:cNvPr>
          <p:cNvSpPr txBox="1"/>
          <p:nvPr/>
        </p:nvSpPr>
        <p:spPr>
          <a:xfrm>
            <a:off x="6467688" y="4761915"/>
            <a:ext cx="2581868" cy="261610"/>
          </a:xfrm>
          <a:prstGeom prst="rect">
            <a:avLst/>
          </a:prstGeom>
          <a:noFill/>
        </p:spPr>
        <p:txBody>
          <a:bodyPr wrap="square">
            <a:spAutoFit/>
          </a:bodyPr>
          <a:lstStyle/>
          <a:p>
            <a:pPr algn="r"/>
            <a:r>
              <a:rPr lang="en-US" sz="1100" dirty="0">
                <a:hlinkClick r:id="rId7"/>
              </a:rPr>
              <a:t>https://evanw.github.io/float-toy/</a:t>
            </a:r>
            <a:endParaRPr lang="en-US" sz="1100" dirty="0"/>
          </a:p>
        </p:txBody>
      </p:sp>
    </p:spTree>
    <p:extLst>
      <p:ext uri="{BB962C8B-B14F-4D97-AF65-F5344CB8AC3E}">
        <p14:creationId xmlns:p14="http://schemas.microsoft.com/office/powerpoint/2010/main" val="604162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965175"/>
            <a:ext cx="4131851" cy="3687829"/>
          </a:xfrm>
        </p:spPr>
        <p:txBody>
          <a:bodyPr/>
          <a:lstStyle/>
          <a:p>
            <a:r>
              <a:rPr lang="en-US" dirty="0"/>
              <a:t>The data type that you use in a neural network has implications on the amount of memory and processing power needed to house and compute math operations</a:t>
            </a:r>
          </a:p>
          <a:p>
            <a:endParaRPr lang="en-US" dirty="0"/>
          </a:p>
          <a:p>
            <a:r>
              <a:rPr lang="en-US" dirty="0"/>
              <a:t>Less precision : less memory</a:t>
            </a:r>
          </a:p>
          <a:p>
            <a:pPr lvl="1">
              <a:spcBef>
                <a:spcPts val="0"/>
              </a:spcBef>
            </a:pPr>
            <a:r>
              <a:rPr lang="en-US" dirty="0"/>
              <a:t>FP16 can only represent ±[5.97e-8, 65,504]</a:t>
            </a:r>
          </a:p>
          <a:p>
            <a:r>
              <a:rPr lang="en-US" dirty="0"/>
              <a:t>More precision : more performance?</a:t>
            </a:r>
          </a:p>
          <a:p>
            <a:pPr marL="152400" indent="0">
              <a:buNone/>
            </a:pPr>
            <a:endParaRPr lang="en-US" dirty="0"/>
          </a:p>
          <a:p>
            <a:r>
              <a:rPr lang="en-US" dirty="0"/>
              <a:t>Quantization can help after the fact to reduce model size. “Squish into the other data type.”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987" y="1317600"/>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3"/>
              </a:rPr>
              <a:t>https://blogs.nvidia.com/blog/2020/05/14/tensorfloat-32-precision-format/</a:t>
            </a:r>
            <a:endParaRPr lang="en-US" sz="1000" dirty="0"/>
          </a:p>
        </p:txBody>
      </p:sp>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56" y="3397645"/>
            <a:ext cx="3133725" cy="174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45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F023-8F8F-9C2E-812B-824CBBB84833}"/>
              </a:ext>
            </a:extLst>
          </p:cNvPr>
          <p:cNvSpPr>
            <a:spLocks noGrp="1"/>
          </p:cNvSpPr>
          <p:nvPr>
            <p:ph type="title"/>
          </p:nvPr>
        </p:nvSpPr>
        <p:spPr>
          <a:xfrm>
            <a:off x="203700" y="455300"/>
            <a:ext cx="6321600" cy="635400"/>
          </a:xfrm>
        </p:spPr>
        <p:txBody>
          <a:bodyPr/>
          <a:lstStyle/>
          <a:p>
            <a:r>
              <a:rPr lang="en-US" dirty="0"/>
              <a:t>In Closing…</a:t>
            </a:r>
          </a:p>
        </p:txBody>
      </p:sp>
      <p:sp>
        <p:nvSpPr>
          <p:cNvPr id="4" name="Text Placeholder 3">
            <a:extLst>
              <a:ext uri="{FF2B5EF4-FFF2-40B4-BE49-F238E27FC236}">
                <a16:creationId xmlns:a16="http://schemas.microsoft.com/office/drawing/2014/main" id="{3C61E7A9-73E5-7CDC-040A-92B879799359}"/>
              </a:ext>
            </a:extLst>
          </p:cNvPr>
          <p:cNvSpPr>
            <a:spLocks noGrp="1"/>
          </p:cNvSpPr>
          <p:nvPr>
            <p:ph type="body" idx="1"/>
          </p:nvPr>
        </p:nvSpPr>
        <p:spPr>
          <a:xfrm>
            <a:off x="4164486" y="645228"/>
            <a:ext cx="4515964" cy="4497700"/>
          </a:xfrm>
        </p:spPr>
        <p:txBody>
          <a:bodyPr/>
          <a:lstStyle/>
          <a:p>
            <a:pPr marL="139700" indent="0">
              <a:buNone/>
            </a:pPr>
            <a:r>
              <a:rPr lang="en-US" dirty="0"/>
              <a:t>Neural networks (especially LLMs) use large amounts of matrix multiplication to get the job done</a:t>
            </a:r>
          </a:p>
          <a:p>
            <a:endParaRPr lang="en-US" dirty="0"/>
          </a:p>
          <a:p>
            <a:pPr marL="139700" indent="0">
              <a:buNone/>
            </a:pPr>
            <a:r>
              <a:rPr lang="en-US" dirty="0"/>
              <a:t>Certain factors/decisions can impact the performance of the model (both training and inferencing)</a:t>
            </a:r>
          </a:p>
          <a:p>
            <a:pPr>
              <a:spcBef>
                <a:spcPts val="600"/>
              </a:spcBef>
            </a:pPr>
            <a:r>
              <a:rPr lang="en-US" dirty="0"/>
              <a:t>Hardware: GPU vs. CPU</a:t>
            </a:r>
          </a:p>
          <a:p>
            <a:pPr lvl="1">
              <a:spcBef>
                <a:spcPts val="600"/>
              </a:spcBef>
            </a:pPr>
            <a:r>
              <a:rPr lang="en-US" dirty="0"/>
              <a:t>Core Quantity, Core Speed, Core Type</a:t>
            </a:r>
          </a:p>
          <a:p>
            <a:pPr lvl="1">
              <a:spcBef>
                <a:spcPts val="600"/>
              </a:spcBef>
            </a:pPr>
            <a:r>
              <a:rPr lang="en-US" dirty="0"/>
              <a:t>Architecture: x86, ARM</a:t>
            </a:r>
          </a:p>
          <a:p>
            <a:pPr lvl="1">
              <a:spcBef>
                <a:spcPts val="600"/>
              </a:spcBef>
            </a:pPr>
            <a:r>
              <a:rPr lang="en-US" dirty="0"/>
              <a:t>Precision: FP16, FP32, BFLOAT16</a:t>
            </a:r>
          </a:p>
          <a:p>
            <a:pPr>
              <a:spcBef>
                <a:spcPts val="600"/>
              </a:spcBef>
            </a:pPr>
            <a:r>
              <a:rPr lang="en-US" dirty="0"/>
              <a:t>Technology: CUDA, </a:t>
            </a:r>
            <a:r>
              <a:rPr lang="en-US" dirty="0" err="1"/>
              <a:t>ROCm</a:t>
            </a:r>
            <a:r>
              <a:rPr lang="en-US" dirty="0"/>
              <a:t>, Metal</a:t>
            </a:r>
          </a:p>
          <a:p>
            <a:pPr>
              <a:spcBef>
                <a:spcPts val="600"/>
              </a:spcBef>
            </a:pPr>
            <a:r>
              <a:rPr lang="en-US" dirty="0"/>
              <a:t>Framework: </a:t>
            </a:r>
            <a:r>
              <a:rPr lang="en-US" dirty="0" err="1"/>
              <a:t>PyTorch</a:t>
            </a:r>
            <a:r>
              <a:rPr lang="en-US" dirty="0"/>
              <a:t>, </a:t>
            </a:r>
            <a:r>
              <a:rPr lang="en-US" dirty="0" err="1"/>
              <a:t>Tensorflow</a:t>
            </a:r>
            <a:r>
              <a:rPr lang="en-US" dirty="0"/>
              <a:t>, </a:t>
            </a:r>
            <a:r>
              <a:rPr lang="en-US" dirty="0" err="1"/>
              <a:t>MXNet</a:t>
            </a:r>
            <a:endParaRPr lang="en-US" dirty="0"/>
          </a:p>
          <a:p>
            <a:pPr>
              <a:spcBef>
                <a:spcPts val="600"/>
              </a:spcBef>
            </a:pPr>
            <a:r>
              <a:rPr lang="en-US" dirty="0"/>
              <a:t>Network Architecture</a:t>
            </a:r>
          </a:p>
          <a:p>
            <a:pPr>
              <a:spcBef>
                <a:spcPts val="600"/>
              </a:spcBef>
            </a:pPr>
            <a:r>
              <a:rPr lang="en-US" dirty="0"/>
              <a:t>Quantization, etc.</a:t>
            </a:r>
          </a:p>
          <a:p>
            <a:endParaRPr lang="en-US" dirty="0"/>
          </a:p>
        </p:txBody>
      </p:sp>
      <p:pic>
        <p:nvPicPr>
          <p:cNvPr id="8" name="Picture 7" descr="A diagram of different colored cubes&#10;&#10;Description automatically generated">
            <a:extLst>
              <a:ext uri="{FF2B5EF4-FFF2-40B4-BE49-F238E27FC236}">
                <a16:creationId xmlns:a16="http://schemas.microsoft.com/office/drawing/2014/main" id="{AFC6C162-609A-B311-679E-29D8B25505FE}"/>
              </a:ext>
            </a:extLst>
          </p:cNvPr>
          <p:cNvPicPr>
            <a:picLocks noChangeAspect="1"/>
          </p:cNvPicPr>
          <p:nvPr/>
        </p:nvPicPr>
        <p:blipFill>
          <a:blip r:embed="rId2"/>
          <a:stretch>
            <a:fillRect/>
          </a:stretch>
        </p:blipFill>
        <p:spPr>
          <a:xfrm>
            <a:off x="108450" y="1090700"/>
            <a:ext cx="3931578" cy="3931578"/>
          </a:xfrm>
          <a:prstGeom prst="rect">
            <a:avLst/>
          </a:prstGeom>
        </p:spPr>
      </p:pic>
    </p:spTree>
    <p:extLst>
      <p:ext uri="{BB962C8B-B14F-4D97-AF65-F5344CB8AC3E}">
        <p14:creationId xmlns:p14="http://schemas.microsoft.com/office/powerpoint/2010/main" val="936743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55</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56</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57</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58</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489E-DE46-CB44-B77D-A25BB9D8E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66202D-90D0-FFC9-8994-BB549E3B5724}"/>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3AC9C1CB-6079-0155-9655-F507666B36AF}"/>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60AC85F9-C635-6E59-1854-92086A343B21}"/>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pic>
        <p:nvPicPr>
          <p:cNvPr id="9" name="Graphic 8">
            <a:extLst>
              <a:ext uri="{FF2B5EF4-FFF2-40B4-BE49-F238E27FC236}">
                <a16:creationId xmlns:a16="http://schemas.microsoft.com/office/drawing/2014/main" id="{9E8A2ABA-2F7B-8178-256D-E39C02243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6794" y="318494"/>
            <a:ext cx="601070" cy="601070"/>
          </a:xfrm>
          <a:prstGeom prst="rect">
            <a:avLst/>
          </a:prstGeom>
        </p:spPr>
      </p:pic>
      <p:pic>
        <p:nvPicPr>
          <p:cNvPr id="7" name="Picture 6">
            <a:extLst>
              <a:ext uri="{FF2B5EF4-FFF2-40B4-BE49-F238E27FC236}">
                <a16:creationId xmlns:a16="http://schemas.microsoft.com/office/drawing/2014/main" id="{1D6F15CB-BF16-85A6-361F-B984ABD23C3D}"/>
              </a:ext>
            </a:extLst>
          </p:cNvPr>
          <p:cNvPicPr>
            <a:picLocks noChangeAspect="1"/>
          </p:cNvPicPr>
          <p:nvPr/>
        </p:nvPicPr>
        <p:blipFill>
          <a:blip r:embed="rId5"/>
          <a:stretch>
            <a:fillRect/>
          </a:stretch>
        </p:blipFill>
        <p:spPr>
          <a:xfrm>
            <a:off x="1056463" y="1074194"/>
            <a:ext cx="7031074" cy="3833657"/>
          </a:xfrm>
          <a:prstGeom prst="rect">
            <a:avLst/>
          </a:prstGeom>
        </p:spPr>
      </p:pic>
    </p:spTree>
    <p:extLst>
      <p:ext uri="{BB962C8B-B14F-4D97-AF65-F5344CB8AC3E}">
        <p14:creationId xmlns:p14="http://schemas.microsoft.com/office/powerpoint/2010/main" val="127972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E6072-1FDE-3ACB-40EA-3EFDF8EC4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3A9C3-E7F6-200B-32DD-0CD3BA72A6AC}"/>
              </a:ext>
            </a:extLst>
          </p:cNvPr>
          <p:cNvSpPr>
            <a:spLocks noGrp="1"/>
          </p:cNvSpPr>
          <p:nvPr>
            <p:ph type="title"/>
          </p:nvPr>
        </p:nvSpPr>
        <p:spPr>
          <a:xfrm>
            <a:off x="319499" y="565744"/>
            <a:ext cx="3440787"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670B6B35-1EC4-FA98-9576-5AE5AB3B05DC}"/>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35EE290B-E65B-6530-E6A0-F30221AD3C29}"/>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1FC6592A-9850-24CF-B16E-F0EDDC743D21}"/>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8D7792C3-8E3F-D37E-0893-855808765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7" y="219634"/>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3139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2574</TotalTime>
  <Words>5850</Words>
  <Application>Microsoft Macintosh PowerPoint</Application>
  <PresentationFormat>On-screen Show (16:9)</PresentationFormat>
  <Paragraphs>1199</Paragraphs>
  <Slides>73</Slides>
  <Notes>8</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3" baseType="lpstr">
      <vt:lpstr>Lato</vt:lpstr>
      <vt:lpstr>Consolas</vt:lpstr>
      <vt:lpstr>Cambria</vt:lpstr>
      <vt:lpstr>Arial</vt:lpstr>
      <vt:lpstr>Raleway</vt:lpstr>
      <vt:lpstr>Cambria Math</vt:lpstr>
      <vt:lpstr>Segoe UI</vt:lpstr>
      <vt:lpstr>Wingdings</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AI Services</vt:lpstr>
      <vt:lpstr>Azure Machine Learning Studio</vt:lpstr>
      <vt:lpstr>Azure AI Foundry</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RAG: Retrieval Augmented Generation</vt:lpstr>
      <vt:lpstr>Prompt Flows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GPT-3 175B Configuration</vt:lpstr>
      <vt:lpstr>ONNX</vt:lpstr>
      <vt:lpstr>Types of Processors (Well, the ones relevant to ML/DL/AI)</vt:lpstr>
      <vt:lpstr>RISCy Business - ARM vs. x86 Processors</vt:lpstr>
      <vt:lpstr>Precision, Precisely</vt:lpstr>
      <vt:lpstr>Whatever “Floats” your Boat ⛵</vt:lpstr>
      <vt:lpstr>CUDA and ROCm</vt:lpstr>
      <vt:lpstr>Triton and Metal</vt:lpstr>
      <vt:lpstr>In Closing…</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152</cp:revision>
  <dcterms:created xsi:type="dcterms:W3CDTF">2019-01-02T02:35:54Z</dcterms:created>
  <dcterms:modified xsi:type="dcterms:W3CDTF">2025-10-21T22:59:11Z</dcterms:modified>
</cp:coreProperties>
</file>